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0"/>
  </p:notesMasterIdLst>
  <p:sldIdLst>
    <p:sldId id="260" r:id="rId2"/>
    <p:sldId id="261" r:id="rId3"/>
    <p:sldId id="280" r:id="rId4"/>
    <p:sldId id="279" r:id="rId5"/>
    <p:sldId id="281" r:id="rId6"/>
    <p:sldId id="282" r:id="rId7"/>
    <p:sldId id="285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69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Force</a:t>
            </a:r>
            <a:r>
              <a:rPr lang="en-US" baseline="0" dirty="0" smtClean="0"/>
              <a:t> Concept Inventory (FCI) called MIA for google search security access.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8496F9-DF15-414D-8FC5-6548B61272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3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Oct </a:t>
            </a:r>
            <a:r>
              <a:rPr lang="en-US" dirty="0" smtClean="0"/>
              <a:t>22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2" y="2508068"/>
            <a:ext cx="9640389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Do </a:t>
            </a:r>
            <a:r>
              <a:rPr lang="en-US" sz="2400" b="1" dirty="0"/>
              <a:t>Now</a:t>
            </a:r>
            <a:r>
              <a:rPr lang="en-US" sz="2400" b="1" dirty="0" smtClean="0"/>
              <a:t>: Mechanics </a:t>
            </a:r>
            <a:r>
              <a:rPr lang="en-US" sz="2400" b="1" dirty="0"/>
              <a:t>Intuition Assessment (MIA) standardized test (30 min)</a:t>
            </a:r>
          </a:p>
          <a:p>
            <a:pPr marL="0" indent="0">
              <a:buNone/>
            </a:pPr>
            <a:r>
              <a:rPr lang="en-US" sz="2400" b="1" dirty="0"/>
              <a:t>	As a test of intuition, go with your gut, or your first choice. Don’t try to over think.</a:t>
            </a:r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Objectives/Agenda/Assignment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Objective:  </a:t>
            </a:r>
          </a:p>
          <a:p>
            <a:pPr lvl="1"/>
            <a:r>
              <a:rPr lang="en-US" sz="1800" b="1" dirty="0" smtClean="0"/>
              <a:t>4.3 Wave characteristics </a:t>
            </a:r>
          </a:p>
          <a:p>
            <a:r>
              <a:rPr lang="en-US" sz="2000" b="1" dirty="0" smtClean="0"/>
              <a:t>Agenda:</a:t>
            </a:r>
          </a:p>
          <a:p>
            <a:pPr lvl="1"/>
            <a:r>
              <a:rPr lang="en-US" sz="1800" b="1" dirty="0" smtClean="0"/>
              <a:t>MIA Intuition Test</a:t>
            </a:r>
          </a:p>
          <a:p>
            <a:pPr lvl="1"/>
            <a:r>
              <a:rPr lang="en-US" sz="1800" b="1" dirty="0" smtClean="0"/>
              <a:t>Homework </a:t>
            </a:r>
            <a:r>
              <a:rPr lang="en-US" sz="1800" b="1" dirty="0" smtClean="0"/>
              <a:t>Review</a:t>
            </a:r>
          </a:p>
          <a:p>
            <a:pPr lvl="1"/>
            <a:r>
              <a:rPr lang="en-US" b="1" dirty="0"/>
              <a:t>Wavefronts and rays </a:t>
            </a:r>
            <a:endParaRPr lang="en-US" dirty="0"/>
          </a:p>
          <a:p>
            <a:pPr lvl="1"/>
            <a:r>
              <a:rPr lang="en-US" b="1" dirty="0" smtClean="0"/>
              <a:t>Superposition</a:t>
            </a:r>
          </a:p>
          <a:p>
            <a:pPr lvl="1"/>
            <a:r>
              <a:rPr lang="en-US" b="1" dirty="0" smtClean="0"/>
              <a:t>Time for new assignment </a:t>
            </a:r>
            <a:endParaRPr lang="en-US" b="1" dirty="0" smtClean="0"/>
          </a:p>
          <a:p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7414280" cy="34163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Because a waveform is a periodic occurrence, each point along the waveform corresponds to a degree from 0 to 360 that represents its location within the wave form, as the wave moves.</a:t>
            </a:r>
          </a:p>
          <a:p>
            <a:r>
              <a:rPr lang="en-US" sz="2000" b="1" dirty="0" smtClean="0"/>
              <a:t>This degree measure is called a </a:t>
            </a:r>
            <a:r>
              <a:rPr lang="en-US" sz="2000" b="1" u="sng" dirty="0" smtClean="0"/>
              <a:t>phase</a:t>
            </a:r>
            <a:r>
              <a:rPr lang="en-US" sz="2000" b="1" dirty="0" smtClean="0"/>
              <a:t> or </a:t>
            </a:r>
            <a:r>
              <a:rPr lang="en-US" sz="2000" b="1" u="sng" dirty="0" smtClean="0"/>
              <a:t>phase angle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Waves with the same phase angle are said to be </a:t>
            </a:r>
            <a:r>
              <a:rPr lang="en-US" sz="2000" b="1" u="sng" dirty="0" smtClean="0"/>
              <a:t>in phase</a:t>
            </a:r>
            <a:r>
              <a:rPr lang="en-US" sz="2000" b="1" i="1" dirty="0" smtClean="0"/>
              <a:t>. </a:t>
            </a:r>
          </a:p>
          <a:p>
            <a:r>
              <a:rPr lang="en-US" sz="2000" b="1" dirty="0" smtClean="0"/>
              <a:t>Waves with different phases angles are </a:t>
            </a:r>
            <a:r>
              <a:rPr lang="en-US" sz="2000" b="1" u="sng" dirty="0" smtClean="0"/>
              <a:t>out of phase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Waves that have phase angles that are 180 apart have </a:t>
            </a:r>
            <a:r>
              <a:rPr lang="en-US" sz="2000" b="1" u="sng" dirty="0" smtClean="0"/>
              <a:t>opposite phases</a:t>
            </a:r>
            <a:r>
              <a:rPr lang="en-US" sz="2000" b="1" dirty="0"/>
              <a:t> </a:t>
            </a:r>
            <a:r>
              <a:rPr lang="en-US" sz="2000" b="1" dirty="0" smtClean="0"/>
              <a:t>or are </a:t>
            </a:r>
            <a:r>
              <a:rPr lang="en-US" sz="2000" b="1" u="sng" dirty="0" smtClean="0"/>
              <a:t>completely out of phase</a:t>
            </a:r>
            <a:r>
              <a:rPr lang="en-US" sz="2000" b="1" dirty="0" smtClean="0"/>
              <a:t>.</a:t>
            </a:r>
            <a:endParaRPr lang="en-US" sz="2000" b="1" u="sng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235" y="2312806"/>
            <a:ext cx="323850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5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Wavefronts and Rays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6972" y="2309246"/>
            <a:ext cx="6870703" cy="4169045"/>
          </a:xfrm>
        </p:spPr>
        <p:txBody>
          <a:bodyPr>
            <a:noAutofit/>
          </a:bodyPr>
          <a:lstStyle/>
          <a:p>
            <a:r>
              <a:rPr lang="en-US" b="1" dirty="0" smtClean="0"/>
              <a:t>A </a:t>
            </a:r>
            <a:r>
              <a:rPr lang="en-US" b="1" u="sng" dirty="0" smtClean="0"/>
              <a:t>wavefront </a:t>
            </a:r>
            <a:r>
              <a:rPr lang="en-US" b="1" dirty="0" smtClean="0"/>
              <a:t>is the beginning of each cycle of the wave. </a:t>
            </a:r>
            <a:r>
              <a:rPr lang="en-US" sz="1800" b="1" dirty="0" smtClean="0"/>
              <a:t>All points on the wavefront are </a:t>
            </a:r>
            <a:r>
              <a:rPr lang="en-US" sz="1800" b="1" u="sng" dirty="0" smtClean="0"/>
              <a:t>in phase.</a:t>
            </a:r>
            <a:r>
              <a:rPr lang="en-US" sz="1800" b="1" dirty="0" smtClean="0"/>
              <a:t> A </a:t>
            </a:r>
            <a:r>
              <a:rPr lang="en-US" sz="1800" b="1" u="sng" dirty="0" smtClean="0"/>
              <a:t>ray</a:t>
            </a:r>
            <a:r>
              <a:rPr lang="en-US" sz="1800" b="1" dirty="0" smtClean="0"/>
              <a:t> is an arrow that indicates the direction of propagation for the wave. Rays are always </a:t>
            </a:r>
            <a:r>
              <a:rPr lang="en-US" sz="1800" b="1" u="sng" dirty="0" smtClean="0"/>
              <a:t>perpendicular</a:t>
            </a:r>
            <a:r>
              <a:rPr lang="en-US" sz="1800" b="1" dirty="0" smtClean="0"/>
              <a:t> to wavefronts.</a:t>
            </a:r>
            <a:endParaRPr lang="en-US" sz="1800" b="1" u="sng" dirty="0" smtClean="0"/>
          </a:p>
          <a:p>
            <a:pPr lvl="1"/>
            <a:r>
              <a:rPr lang="en-US" sz="1800" b="1" dirty="0" smtClean="0"/>
              <a:t>For a 1D wave along a string, wavefront is a perpendicular line through the peaks.</a:t>
            </a:r>
          </a:p>
          <a:p>
            <a:pPr lvl="1"/>
            <a:r>
              <a:rPr lang="en-US" sz="1800" b="1" dirty="0" smtClean="0"/>
              <a:t>For a 2D wave from a point source, the wavefront forms a circle.</a:t>
            </a:r>
          </a:p>
          <a:p>
            <a:pPr lvl="1"/>
            <a:r>
              <a:rPr lang="en-US" sz="1800" b="1" dirty="0" smtClean="0"/>
              <a:t>For a 3D wave from a point source the wavefront forms a sphere</a:t>
            </a:r>
          </a:p>
          <a:p>
            <a:pPr lvl="1"/>
            <a:r>
              <a:rPr lang="en-US" sz="1800" b="1" dirty="0" smtClean="0"/>
              <a:t>For an extended source  you can create wavefronts that are parallel planes</a:t>
            </a:r>
            <a:endParaRPr lang="en-US" sz="1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126" y="1317436"/>
            <a:ext cx="3841584" cy="423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787263" cy="3416300"/>
          </a:xfrm>
        </p:spPr>
        <p:txBody>
          <a:bodyPr>
            <a:normAutofit lnSpcReduction="10000"/>
          </a:bodyPr>
          <a:lstStyle/>
          <a:p>
            <a:r>
              <a:rPr lang="en-US" sz="2000" b="1" u="sng" dirty="0" smtClean="0"/>
              <a:t>Principle of superposition</a:t>
            </a:r>
            <a:r>
              <a:rPr lang="en-US" sz="2000" b="1" dirty="0" smtClean="0"/>
              <a:t>: When two waves are present on the same medium, the resulting motion of the particles of the medium is the </a:t>
            </a:r>
            <a:r>
              <a:rPr lang="en-US" sz="2000" b="1" u="sng" dirty="0" smtClean="0"/>
              <a:t>sum of the two wave displacements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Consider two waves passing each other going is opposite directions.</a:t>
            </a:r>
          </a:p>
          <a:p>
            <a:r>
              <a:rPr lang="en-US" sz="2000" b="1" dirty="0" smtClean="0"/>
              <a:t>When the two waves have opposite phase, they cancel each other out in </a:t>
            </a:r>
            <a:r>
              <a:rPr lang="en-US" sz="2000" b="1" u="sng" dirty="0" smtClean="0"/>
              <a:t>destructive interference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When two waves are in phase, they add together and have </a:t>
            </a:r>
            <a:r>
              <a:rPr lang="en-US" sz="2000" b="1" u="sng" dirty="0" smtClean="0"/>
              <a:t>constructive interference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102" y="565150"/>
            <a:ext cx="533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2217" y="2910431"/>
            <a:ext cx="346710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14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Sketch how these two waves interact as they pass one another at a) the moment they first meet, b) when they are a ¼ way, c) ½ way d) ¾ way and e) all the way past each other.</a:t>
            </a:r>
            <a:endParaRPr lang="en-US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1413794" y="3523524"/>
            <a:ext cx="9326879" cy="788126"/>
            <a:chOff x="904343" y="3523524"/>
            <a:chExt cx="9326879" cy="788126"/>
          </a:xfrm>
        </p:grpSpPr>
        <p:grpSp>
          <p:nvGrpSpPr>
            <p:cNvPr id="13" name="Group 12"/>
            <p:cNvGrpSpPr/>
            <p:nvPr/>
          </p:nvGrpSpPr>
          <p:grpSpPr>
            <a:xfrm>
              <a:off x="904343" y="3928472"/>
              <a:ext cx="4663440" cy="383178"/>
              <a:chOff x="1541417" y="3953691"/>
              <a:chExt cx="4663440" cy="383178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541417" y="4336869"/>
                <a:ext cx="155448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4650377" y="4336869"/>
                <a:ext cx="155448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3095897" y="3953691"/>
                <a:ext cx="155448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V="1">
                <a:off x="3095897" y="3953691"/>
                <a:ext cx="0" cy="3831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4632960" y="3953691"/>
                <a:ext cx="0" cy="3831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Straight Connector 14"/>
            <p:cNvCxnSpPr/>
            <p:nvPr/>
          </p:nvCxnSpPr>
          <p:spPr>
            <a:xfrm>
              <a:off x="5567782" y="4311650"/>
              <a:ext cx="15544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676742" y="4311650"/>
              <a:ext cx="15544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122262" y="3523524"/>
              <a:ext cx="15544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7122262" y="3523524"/>
              <a:ext cx="0" cy="7881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8659325" y="3523524"/>
              <a:ext cx="17417" cy="7881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4114800" y="4120061"/>
              <a:ext cx="67574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6061166" y="4120061"/>
              <a:ext cx="88827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956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Sketch how these two waves interact as they pass one another at a) the moment they first meet, b) when they are a ¼ way, c) ½ way d) ¾ way and e) all the way past each other.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Do on whiteboards.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 flipV="1">
            <a:off x="1431211" y="4311650"/>
            <a:ext cx="4663440" cy="383178"/>
            <a:chOff x="1541417" y="3953691"/>
            <a:chExt cx="4663440" cy="3831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541417" y="4336869"/>
              <a:ext cx="15544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650377" y="4336869"/>
              <a:ext cx="15544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095897" y="3953691"/>
              <a:ext cx="155448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095897" y="3953691"/>
              <a:ext cx="0" cy="3831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4632960" y="3953691"/>
              <a:ext cx="0" cy="3831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>
            <a:off x="6077233" y="4311650"/>
            <a:ext cx="155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186193" y="4311650"/>
            <a:ext cx="155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631713" y="3523524"/>
            <a:ext cx="1554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631713" y="3523524"/>
            <a:ext cx="0" cy="788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68776" y="3523524"/>
            <a:ext cx="17417" cy="7881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624251" y="4120061"/>
            <a:ext cx="6757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570617" y="4120061"/>
            <a:ext cx="8882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8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761413" cy="34163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Exit Slip – </a:t>
            </a:r>
            <a:r>
              <a:rPr lang="en-US" b="1" dirty="0" smtClean="0"/>
              <a:t> When will the result of two waves interacting on a string result in no displacement of the medium? Explain how this can be applied to noise canceling headphones.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lvl="1"/>
            <a:r>
              <a:rPr lang="en-US" b="1" dirty="0" smtClean="0"/>
              <a:t>What’s due? (homework for a homework check next class)</a:t>
            </a:r>
          </a:p>
          <a:p>
            <a:pPr lvl="2"/>
            <a:r>
              <a:rPr lang="en-US" b="1" dirty="0" smtClean="0"/>
              <a:t>p171 #15-18</a:t>
            </a:r>
            <a:endParaRPr lang="en-US" b="1" dirty="0"/>
          </a:p>
          <a:p>
            <a:pPr lvl="1"/>
            <a:r>
              <a:rPr lang="en-US" b="1" dirty="0" smtClean="0"/>
              <a:t>What’s next? (What to read to prepare for the next class.</a:t>
            </a:r>
          </a:p>
          <a:p>
            <a:pPr lvl="2"/>
            <a:r>
              <a:rPr lang="en-US" b="1" dirty="0" smtClean="0"/>
              <a:t>Read IB 4.3,  p162-170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6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20797</TotalTime>
  <Words>499</Words>
  <Application>Microsoft Office PowerPoint</Application>
  <PresentationFormat>Widescreen</PresentationFormat>
  <Paragraphs>50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Physics 3 – Oct 22, 2019</vt:lpstr>
      <vt:lpstr>Objectives/Agenda/Assignment</vt:lpstr>
      <vt:lpstr>Phase</vt:lpstr>
      <vt:lpstr>Wavefronts and Rays</vt:lpstr>
      <vt:lpstr>Superposition</vt:lpstr>
      <vt:lpstr>Sample problem</vt:lpstr>
      <vt:lpstr>Practice problem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159</cp:revision>
  <dcterms:created xsi:type="dcterms:W3CDTF">2015-08-11T02:33:52Z</dcterms:created>
  <dcterms:modified xsi:type="dcterms:W3CDTF">2019-10-23T18:11:10Z</dcterms:modified>
</cp:coreProperties>
</file>